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60" r:id="rId5"/>
    <p:sldId id="277" r:id="rId6"/>
    <p:sldId id="267" r:id="rId7"/>
    <p:sldId id="268" r:id="rId8"/>
    <p:sldId id="269" r:id="rId9"/>
    <p:sldId id="270" r:id="rId10"/>
    <p:sldId id="271" r:id="rId11"/>
    <p:sldId id="272" r:id="rId12"/>
    <p:sldId id="273" r:id="rId13"/>
    <p:sldId id="274" r:id="rId14"/>
    <p:sldId id="275" r:id="rId15"/>
    <p:sldId id="276" r:id="rId16"/>
    <p:sldId id="261" r:id="rId17"/>
    <p:sldId id="263" r:id="rId18"/>
    <p:sldId id="264" r:id="rId19"/>
    <p:sldId id="265" r:id="rId20"/>
    <p:sldId id="266" r:id="rId21"/>
    <p:sldId id="278" r:id="rId22"/>
    <p:sldId id="280" r:id="rId23"/>
    <p:sldId id="282" r:id="rId24"/>
    <p:sldId id="283" r:id="rId25"/>
    <p:sldId id="284" r:id="rId26"/>
    <p:sldId id="259" r:id="rId27"/>
    <p:sldId id="281" r:id="rId28"/>
  </p:sldIdLst>
  <p:sldSz cx="9144000" cy="6858000" type="screen4x3"/>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51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8" name="7 Título"/>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s-ES" smtClean="0"/>
              <a:t>Haga clic para modificar el estilo de título del patrón</a:t>
            </a:r>
            <a:endParaRPr kumimoji="0" lang="en-US"/>
          </a:p>
        </p:txBody>
      </p:sp>
      <p:sp>
        <p:nvSpPr>
          <p:cNvPr id="28" name="27 Marcador de fecha"/>
          <p:cNvSpPr>
            <a:spLocks noGrp="1"/>
          </p:cNvSpPr>
          <p:nvPr>
            <p:ph type="dt" sz="half" idx="10"/>
          </p:nvPr>
        </p:nvSpPr>
        <p:spPr/>
        <p:txBody>
          <a:bodyPr/>
          <a:lstStyle/>
          <a:p>
            <a:fld id="{08A06024-ED9C-4C0A-911D-6173181113B3}" type="datetimeFigureOut">
              <a:rPr lang="es-EC" smtClean="0"/>
              <a:t>28/04/2016</a:t>
            </a:fld>
            <a:endParaRPr lang="es-EC"/>
          </a:p>
        </p:txBody>
      </p:sp>
      <p:sp>
        <p:nvSpPr>
          <p:cNvPr id="17" name="16 Marcador de pie de página"/>
          <p:cNvSpPr>
            <a:spLocks noGrp="1"/>
          </p:cNvSpPr>
          <p:nvPr>
            <p:ph type="ftr" sz="quarter" idx="11"/>
          </p:nvPr>
        </p:nvSpPr>
        <p:spPr/>
        <p:txBody>
          <a:bodyPr/>
          <a:lstStyle/>
          <a:p>
            <a:endParaRPr lang="es-EC"/>
          </a:p>
        </p:txBody>
      </p:sp>
      <p:sp>
        <p:nvSpPr>
          <p:cNvPr id="29" name="28 Marcador de número de diapositiva"/>
          <p:cNvSpPr>
            <a:spLocks noGrp="1"/>
          </p:cNvSpPr>
          <p:nvPr>
            <p:ph type="sldNum" sz="quarter" idx="12"/>
          </p:nvPr>
        </p:nvSpPr>
        <p:spPr/>
        <p:txBody>
          <a:bodyPr/>
          <a:lstStyle/>
          <a:p>
            <a:fld id="{CF8B9A39-B029-4376-97BF-2C7B5F2E006A}" type="slidenum">
              <a:rPr lang="es-EC" smtClean="0"/>
              <a:t>‹Nº›</a:t>
            </a:fld>
            <a:endParaRPr lang="es-EC"/>
          </a:p>
        </p:txBody>
      </p:sp>
      <p:sp>
        <p:nvSpPr>
          <p:cNvPr id="9" name="8 Subtítulo"/>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08A06024-ED9C-4C0A-911D-6173181113B3}" type="datetimeFigureOut">
              <a:rPr lang="es-EC" smtClean="0"/>
              <a:t>28/04/2016</a:t>
            </a:fld>
            <a:endParaRPr lang="es-EC"/>
          </a:p>
        </p:txBody>
      </p:sp>
      <p:sp>
        <p:nvSpPr>
          <p:cNvPr id="5" name="4 Marcador de pie de página"/>
          <p:cNvSpPr>
            <a:spLocks noGrp="1"/>
          </p:cNvSpPr>
          <p:nvPr>
            <p:ph type="ftr" sz="quarter" idx="11"/>
          </p:nvPr>
        </p:nvSpPr>
        <p:spPr/>
        <p:txBody>
          <a:bodyPr/>
          <a:lstStyle/>
          <a:p>
            <a:endParaRPr lang="es-EC"/>
          </a:p>
        </p:txBody>
      </p:sp>
      <p:sp>
        <p:nvSpPr>
          <p:cNvPr id="6" name="5 Marcador de número de diapositiva"/>
          <p:cNvSpPr>
            <a:spLocks noGrp="1"/>
          </p:cNvSpPr>
          <p:nvPr>
            <p:ph type="sldNum" sz="quarter" idx="12"/>
          </p:nvPr>
        </p:nvSpPr>
        <p:spPr/>
        <p:txBody>
          <a:bodyPr/>
          <a:lstStyle/>
          <a:p>
            <a:fld id="{CF8B9A39-B029-4376-97BF-2C7B5F2E006A}" type="slidenum">
              <a:rPr lang="es-EC" smtClean="0"/>
              <a:t>‹Nº›</a:t>
            </a:fld>
            <a:endParaRPr lang="es-EC"/>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274638"/>
            <a:ext cx="6019800" cy="5851525"/>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08A06024-ED9C-4C0A-911D-6173181113B3}" type="datetimeFigureOut">
              <a:rPr lang="es-EC" smtClean="0"/>
              <a:t>28/04/2016</a:t>
            </a:fld>
            <a:endParaRPr lang="es-EC"/>
          </a:p>
        </p:txBody>
      </p:sp>
      <p:sp>
        <p:nvSpPr>
          <p:cNvPr id="5" name="4 Marcador de pie de página"/>
          <p:cNvSpPr>
            <a:spLocks noGrp="1"/>
          </p:cNvSpPr>
          <p:nvPr>
            <p:ph type="ftr" sz="quarter" idx="11"/>
          </p:nvPr>
        </p:nvSpPr>
        <p:spPr/>
        <p:txBody>
          <a:bodyPr/>
          <a:lstStyle/>
          <a:p>
            <a:endParaRPr lang="es-EC"/>
          </a:p>
        </p:txBody>
      </p:sp>
      <p:sp>
        <p:nvSpPr>
          <p:cNvPr id="6" name="5 Marcador de número de diapositiva"/>
          <p:cNvSpPr>
            <a:spLocks noGrp="1"/>
          </p:cNvSpPr>
          <p:nvPr>
            <p:ph type="sldNum" sz="quarter" idx="12"/>
          </p:nvPr>
        </p:nvSpPr>
        <p:spPr/>
        <p:txBody>
          <a:bodyPr/>
          <a:lstStyle/>
          <a:p>
            <a:fld id="{CF8B9A39-B029-4376-97BF-2C7B5F2E006A}" type="slidenum">
              <a:rPr lang="es-EC" smtClean="0"/>
              <a:t>‹Nº›</a:t>
            </a:fld>
            <a:endParaRPr lang="es-EC"/>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contenido"/>
          <p:cNvSpPr>
            <a:spLocks noGrp="1"/>
          </p:cNvSpPr>
          <p:nvPr>
            <p:ph idx="1"/>
          </p:nvPr>
        </p:nvSpPr>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08A06024-ED9C-4C0A-911D-6173181113B3}" type="datetimeFigureOut">
              <a:rPr lang="es-EC" smtClean="0"/>
              <a:t>28/04/2016</a:t>
            </a:fld>
            <a:endParaRPr lang="es-EC"/>
          </a:p>
        </p:txBody>
      </p:sp>
      <p:sp>
        <p:nvSpPr>
          <p:cNvPr id="5" name="4 Marcador de pie de página"/>
          <p:cNvSpPr>
            <a:spLocks noGrp="1"/>
          </p:cNvSpPr>
          <p:nvPr>
            <p:ph type="ftr" sz="quarter" idx="11"/>
          </p:nvPr>
        </p:nvSpPr>
        <p:spPr/>
        <p:txBody>
          <a:bodyPr/>
          <a:lstStyle/>
          <a:p>
            <a:endParaRPr lang="es-EC"/>
          </a:p>
        </p:txBody>
      </p:sp>
      <p:sp>
        <p:nvSpPr>
          <p:cNvPr id="6" name="5 Marcador de número de diapositiva"/>
          <p:cNvSpPr>
            <a:spLocks noGrp="1"/>
          </p:cNvSpPr>
          <p:nvPr>
            <p:ph type="sldNum" sz="quarter" idx="12"/>
          </p:nvPr>
        </p:nvSpPr>
        <p:spPr/>
        <p:txBody>
          <a:bodyPr/>
          <a:lstStyle/>
          <a:p>
            <a:fld id="{CF8B9A39-B029-4376-97BF-2C7B5F2E006A}" type="slidenum">
              <a:rPr lang="es-EC" smtClean="0"/>
              <a:t>‹Nº›</a:t>
            </a:fld>
            <a:endParaRPr lang="es-EC"/>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3">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p:txBody>
          <a:bodyPr/>
          <a:lstStyle/>
          <a:p>
            <a:fld id="{08A06024-ED9C-4C0A-911D-6173181113B3}" type="datetimeFigureOut">
              <a:rPr lang="es-EC" smtClean="0"/>
              <a:t>28/04/2016</a:t>
            </a:fld>
            <a:endParaRPr lang="es-EC"/>
          </a:p>
        </p:txBody>
      </p:sp>
      <p:sp>
        <p:nvSpPr>
          <p:cNvPr id="5" name="4 Marcador de pie de página"/>
          <p:cNvSpPr>
            <a:spLocks noGrp="1"/>
          </p:cNvSpPr>
          <p:nvPr>
            <p:ph type="ftr" sz="quarter" idx="11"/>
          </p:nvPr>
        </p:nvSpPr>
        <p:spPr/>
        <p:txBody>
          <a:bodyPr/>
          <a:lstStyle/>
          <a:p>
            <a:endParaRPr lang="es-EC"/>
          </a:p>
        </p:txBody>
      </p:sp>
      <p:sp>
        <p:nvSpPr>
          <p:cNvPr id="6" name="5 Marcador de número de diapositiva"/>
          <p:cNvSpPr>
            <a:spLocks noGrp="1"/>
          </p:cNvSpPr>
          <p:nvPr>
            <p:ph type="sldNum" sz="quarter" idx="12"/>
          </p:nvPr>
        </p:nvSpPr>
        <p:spPr>
          <a:xfrm>
            <a:off x="7924800" y="6416675"/>
            <a:ext cx="762000" cy="365125"/>
          </a:xfrm>
        </p:spPr>
        <p:txBody>
          <a:bodyPr/>
          <a:lstStyle/>
          <a:p>
            <a:fld id="{CF8B9A39-B029-4376-97BF-2C7B5F2E006A}" type="slidenum">
              <a:rPr lang="es-EC" smtClean="0"/>
              <a:t>‹Nº›</a:t>
            </a:fld>
            <a:endParaRPr lang="es-EC"/>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contenido"/>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contenido"/>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08A06024-ED9C-4C0A-911D-6173181113B3}" type="datetimeFigureOut">
              <a:rPr lang="es-EC" smtClean="0"/>
              <a:t>28/04/2016</a:t>
            </a:fld>
            <a:endParaRPr lang="es-EC"/>
          </a:p>
        </p:txBody>
      </p:sp>
      <p:sp>
        <p:nvSpPr>
          <p:cNvPr id="6" name="5 Marcador de pie de página"/>
          <p:cNvSpPr>
            <a:spLocks noGrp="1"/>
          </p:cNvSpPr>
          <p:nvPr>
            <p:ph type="ftr" sz="quarter" idx="11"/>
          </p:nvPr>
        </p:nvSpPr>
        <p:spPr/>
        <p:txBody>
          <a:bodyPr/>
          <a:lstStyle/>
          <a:p>
            <a:endParaRPr lang="es-EC"/>
          </a:p>
        </p:txBody>
      </p:sp>
      <p:sp>
        <p:nvSpPr>
          <p:cNvPr id="7" name="6 Marcador de número de diapositiva"/>
          <p:cNvSpPr>
            <a:spLocks noGrp="1"/>
          </p:cNvSpPr>
          <p:nvPr>
            <p:ph type="sldNum" sz="quarter" idx="12"/>
          </p:nvPr>
        </p:nvSpPr>
        <p:spPr/>
        <p:txBody>
          <a:bodyPr/>
          <a:lstStyle/>
          <a:p>
            <a:fld id="{CF8B9A39-B029-4376-97BF-2C7B5F2E006A}" type="slidenum">
              <a:rPr lang="es-EC" smtClean="0"/>
              <a:t>‹Nº›</a:t>
            </a:fld>
            <a:endParaRPr lang="es-EC"/>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8229600" cy="1143000"/>
          </a:xfrm>
        </p:spPr>
        <p:txBody>
          <a:bodyPr anchor="ctr"/>
          <a:lstStyle>
            <a:lvl1pPr>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5" name="4 Marcador de contenido"/>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6" name="5 Marcador de contenido"/>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7" name="6 Marcador de fecha"/>
          <p:cNvSpPr>
            <a:spLocks noGrp="1"/>
          </p:cNvSpPr>
          <p:nvPr>
            <p:ph type="dt" sz="half" idx="10"/>
          </p:nvPr>
        </p:nvSpPr>
        <p:spPr/>
        <p:txBody>
          <a:bodyPr/>
          <a:lstStyle/>
          <a:p>
            <a:fld id="{08A06024-ED9C-4C0A-911D-6173181113B3}" type="datetimeFigureOut">
              <a:rPr lang="es-EC" smtClean="0"/>
              <a:t>28/04/2016</a:t>
            </a:fld>
            <a:endParaRPr lang="es-EC"/>
          </a:p>
        </p:txBody>
      </p:sp>
      <p:sp>
        <p:nvSpPr>
          <p:cNvPr id="8" name="7 Marcador de pie de página"/>
          <p:cNvSpPr>
            <a:spLocks noGrp="1"/>
          </p:cNvSpPr>
          <p:nvPr>
            <p:ph type="ftr" sz="quarter" idx="11"/>
          </p:nvPr>
        </p:nvSpPr>
        <p:spPr/>
        <p:txBody>
          <a:bodyPr/>
          <a:lstStyle/>
          <a:p>
            <a:endParaRPr lang="es-EC"/>
          </a:p>
        </p:txBody>
      </p:sp>
      <p:sp>
        <p:nvSpPr>
          <p:cNvPr id="9" name="8 Marcador de número de diapositiva"/>
          <p:cNvSpPr>
            <a:spLocks noGrp="1"/>
          </p:cNvSpPr>
          <p:nvPr>
            <p:ph type="sldNum" sz="quarter" idx="12"/>
          </p:nvPr>
        </p:nvSpPr>
        <p:spPr/>
        <p:txBody>
          <a:bodyPr/>
          <a:lstStyle/>
          <a:p>
            <a:fld id="{CF8B9A39-B029-4376-97BF-2C7B5F2E006A}" type="slidenum">
              <a:rPr lang="es-EC" smtClean="0"/>
              <a:t>‹Nº›</a:t>
            </a:fld>
            <a:endParaRPr lang="es-EC"/>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fecha"/>
          <p:cNvSpPr>
            <a:spLocks noGrp="1"/>
          </p:cNvSpPr>
          <p:nvPr>
            <p:ph type="dt" sz="half" idx="10"/>
          </p:nvPr>
        </p:nvSpPr>
        <p:spPr/>
        <p:txBody>
          <a:bodyPr/>
          <a:lstStyle/>
          <a:p>
            <a:fld id="{08A06024-ED9C-4C0A-911D-6173181113B3}" type="datetimeFigureOut">
              <a:rPr lang="es-EC" smtClean="0"/>
              <a:t>28/04/2016</a:t>
            </a:fld>
            <a:endParaRPr lang="es-EC"/>
          </a:p>
        </p:txBody>
      </p:sp>
      <p:sp>
        <p:nvSpPr>
          <p:cNvPr id="4" name="3 Marcador de pie de página"/>
          <p:cNvSpPr>
            <a:spLocks noGrp="1"/>
          </p:cNvSpPr>
          <p:nvPr>
            <p:ph type="ftr" sz="quarter" idx="11"/>
          </p:nvPr>
        </p:nvSpPr>
        <p:spPr/>
        <p:txBody>
          <a:bodyPr/>
          <a:lstStyle/>
          <a:p>
            <a:endParaRPr lang="es-EC"/>
          </a:p>
        </p:txBody>
      </p:sp>
      <p:sp>
        <p:nvSpPr>
          <p:cNvPr id="5" name="4 Marcador de número de diapositiva"/>
          <p:cNvSpPr>
            <a:spLocks noGrp="1"/>
          </p:cNvSpPr>
          <p:nvPr>
            <p:ph type="sldNum" sz="quarter" idx="12"/>
          </p:nvPr>
        </p:nvSpPr>
        <p:spPr/>
        <p:txBody>
          <a:bodyPr/>
          <a:lstStyle/>
          <a:p>
            <a:fld id="{CF8B9A39-B029-4376-97BF-2C7B5F2E006A}" type="slidenum">
              <a:rPr lang="es-EC" smtClean="0"/>
              <a:t>‹Nº›</a:t>
            </a:fld>
            <a:endParaRPr lang="es-EC"/>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08A06024-ED9C-4C0A-911D-6173181113B3}" type="datetimeFigureOut">
              <a:rPr lang="es-EC" smtClean="0"/>
              <a:t>28/04/2016</a:t>
            </a:fld>
            <a:endParaRPr lang="es-EC"/>
          </a:p>
        </p:txBody>
      </p:sp>
      <p:sp>
        <p:nvSpPr>
          <p:cNvPr id="3" name="2 Marcador de pie de página"/>
          <p:cNvSpPr>
            <a:spLocks noGrp="1"/>
          </p:cNvSpPr>
          <p:nvPr>
            <p:ph type="ftr" sz="quarter" idx="11"/>
          </p:nvPr>
        </p:nvSpPr>
        <p:spPr/>
        <p:txBody>
          <a:bodyPr/>
          <a:lstStyle/>
          <a:p>
            <a:endParaRPr lang="es-EC"/>
          </a:p>
        </p:txBody>
      </p:sp>
      <p:sp>
        <p:nvSpPr>
          <p:cNvPr id="4" name="3 Marcador de número de diapositiva"/>
          <p:cNvSpPr>
            <a:spLocks noGrp="1"/>
          </p:cNvSpPr>
          <p:nvPr>
            <p:ph type="sldNum" sz="quarter" idx="12"/>
          </p:nvPr>
        </p:nvSpPr>
        <p:spPr/>
        <p:txBody>
          <a:bodyPr/>
          <a:lstStyle/>
          <a:p>
            <a:fld id="{CF8B9A39-B029-4376-97BF-2C7B5F2E006A}" type="slidenum">
              <a:rPr lang="es-EC" smtClean="0"/>
              <a:t>‹Nº›</a:t>
            </a:fld>
            <a:endParaRPr lang="es-EC"/>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s-ES" smtClean="0"/>
              <a:t>Haga clic para modificar el estilo de texto del patrón</a:t>
            </a:r>
          </a:p>
        </p:txBody>
      </p:sp>
      <p:sp>
        <p:nvSpPr>
          <p:cNvPr id="4" name="3 Marcador de contenido"/>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08A06024-ED9C-4C0A-911D-6173181113B3}" type="datetimeFigureOut">
              <a:rPr lang="es-EC" smtClean="0"/>
              <a:t>28/04/2016</a:t>
            </a:fld>
            <a:endParaRPr lang="es-EC"/>
          </a:p>
        </p:txBody>
      </p:sp>
      <p:sp>
        <p:nvSpPr>
          <p:cNvPr id="6" name="5 Marcador de pie de página"/>
          <p:cNvSpPr>
            <a:spLocks noGrp="1"/>
          </p:cNvSpPr>
          <p:nvPr>
            <p:ph type="ftr" sz="quarter" idx="11"/>
          </p:nvPr>
        </p:nvSpPr>
        <p:spPr/>
        <p:txBody>
          <a:bodyPr/>
          <a:lstStyle/>
          <a:p>
            <a:endParaRPr lang="es-EC"/>
          </a:p>
        </p:txBody>
      </p:sp>
      <p:sp>
        <p:nvSpPr>
          <p:cNvPr id="7" name="6 Marcador de número de diapositiva"/>
          <p:cNvSpPr>
            <a:spLocks noGrp="1"/>
          </p:cNvSpPr>
          <p:nvPr>
            <p:ph type="sldNum" sz="quarter" idx="12"/>
          </p:nvPr>
        </p:nvSpPr>
        <p:spPr/>
        <p:txBody>
          <a:bodyPr/>
          <a:lstStyle/>
          <a:p>
            <a:fld id="{CF8B9A39-B029-4376-97BF-2C7B5F2E006A}" type="slidenum">
              <a:rPr lang="es-EC" smtClean="0"/>
              <a:t>‹Nº›</a:t>
            </a:fld>
            <a:endParaRPr lang="es-EC"/>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s-ES" smtClean="0"/>
              <a:t>Haga clic para modificar el estilo de título del patrón</a:t>
            </a:r>
            <a:endParaRPr kumimoji="0" lang="en-US"/>
          </a:p>
        </p:txBody>
      </p:sp>
      <p:sp>
        <p:nvSpPr>
          <p:cNvPr id="3" name="2 Marcador de posición de imagen"/>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s-ES" smtClean="0">
                <a:solidFill>
                  <a:schemeClr val="lt1"/>
                </a:solidFill>
                <a:latin typeface="+mn-lt"/>
                <a:ea typeface="+mn-ea"/>
                <a:cs typeface="+mn-cs"/>
              </a:rPr>
              <a:t>Haga clic en el icono para agregar una imagen</a:t>
            </a:r>
            <a:endParaRPr kumimoji="0" lang="en-US" dirty="0">
              <a:solidFill>
                <a:schemeClr val="lt1"/>
              </a:solidFill>
              <a:latin typeface="+mn-lt"/>
              <a:ea typeface="+mn-ea"/>
              <a:cs typeface="+mn-cs"/>
            </a:endParaRPr>
          </a:p>
        </p:txBody>
      </p:sp>
      <p:sp>
        <p:nvSpPr>
          <p:cNvPr id="4" name="3 Marcador de texto"/>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p:txBody>
          <a:bodyPr/>
          <a:lstStyle/>
          <a:p>
            <a:fld id="{08A06024-ED9C-4C0A-911D-6173181113B3}" type="datetimeFigureOut">
              <a:rPr lang="es-EC" smtClean="0"/>
              <a:t>28/04/2016</a:t>
            </a:fld>
            <a:endParaRPr lang="es-EC"/>
          </a:p>
        </p:txBody>
      </p:sp>
      <p:sp>
        <p:nvSpPr>
          <p:cNvPr id="6" name="5 Marcador de pie de página"/>
          <p:cNvSpPr>
            <a:spLocks noGrp="1"/>
          </p:cNvSpPr>
          <p:nvPr>
            <p:ph type="ftr" sz="quarter" idx="11"/>
          </p:nvPr>
        </p:nvSpPr>
        <p:spPr/>
        <p:txBody>
          <a:bodyPr/>
          <a:lstStyle/>
          <a:p>
            <a:endParaRPr lang="es-EC"/>
          </a:p>
        </p:txBody>
      </p:sp>
      <p:sp>
        <p:nvSpPr>
          <p:cNvPr id="7" name="6 Marcador de número de diapositiva"/>
          <p:cNvSpPr>
            <a:spLocks noGrp="1"/>
          </p:cNvSpPr>
          <p:nvPr>
            <p:ph type="sldNum" sz="quarter" idx="12"/>
          </p:nvPr>
        </p:nvSpPr>
        <p:spPr/>
        <p:txBody>
          <a:bodyPr/>
          <a:lstStyle/>
          <a:p>
            <a:fld id="{CF8B9A39-B029-4376-97BF-2C7B5F2E006A}" type="slidenum">
              <a:rPr lang="es-EC" smtClean="0"/>
              <a:t>‹Nº›</a:t>
            </a:fld>
            <a:endParaRPr lang="es-EC"/>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21 Marcador de título"/>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s-ES" smtClean="0"/>
              <a:t>Haga clic para modificar el estilo de título del patrón</a:t>
            </a:r>
            <a:endParaRPr kumimoji="0" lang="en-US"/>
          </a:p>
        </p:txBody>
      </p:sp>
      <p:sp>
        <p:nvSpPr>
          <p:cNvPr id="13" name="12 Marcador de texto"/>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4" name="13 Marcador de fecha"/>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08A06024-ED9C-4C0A-911D-6173181113B3}" type="datetimeFigureOut">
              <a:rPr lang="es-EC" smtClean="0"/>
              <a:t>28/04/2016</a:t>
            </a:fld>
            <a:endParaRPr lang="es-EC"/>
          </a:p>
        </p:txBody>
      </p:sp>
      <p:sp>
        <p:nvSpPr>
          <p:cNvPr id="3" name="2 Marcador de pie de página"/>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s-EC"/>
          </a:p>
        </p:txBody>
      </p:sp>
      <p:sp>
        <p:nvSpPr>
          <p:cNvPr id="23" name="22 Marcador de número de diapositiva"/>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CF8B9A39-B029-4376-97BF-2C7B5F2E006A}" type="slidenum">
              <a:rPr lang="es-EC" smtClean="0"/>
              <a:t>‹Nº›</a:t>
            </a:fld>
            <a:endParaRPr lang="es-EC"/>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EC" dirty="0" smtClean="0"/>
              <a:t>SISTEMAS OPERATIVOS I</a:t>
            </a:r>
            <a:endParaRPr lang="es-EC" dirty="0"/>
          </a:p>
        </p:txBody>
      </p:sp>
      <p:sp>
        <p:nvSpPr>
          <p:cNvPr id="3" name="2 Subtítulo"/>
          <p:cNvSpPr>
            <a:spLocks noGrp="1"/>
          </p:cNvSpPr>
          <p:nvPr>
            <p:ph type="subTitle" idx="1"/>
          </p:nvPr>
        </p:nvSpPr>
        <p:spPr/>
        <p:txBody>
          <a:bodyPr/>
          <a:lstStyle/>
          <a:p>
            <a:r>
              <a:rPr lang="es-EC" dirty="0" smtClean="0"/>
              <a:t>ING. VISEL MAYORGA ARIAS</a:t>
            </a:r>
          </a:p>
          <a:p>
            <a:r>
              <a:rPr lang="es-EC" dirty="0" smtClean="0"/>
              <a:t>viselmayorga@hotmail.com</a:t>
            </a:r>
          </a:p>
          <a:p>
            <a:r>
              <a:rPr lang="es-EC" dirty="0" smtClean="0"/>
              <a:t>0996743685</a:t>
            </a:r>
            <a:endParaRPr lang="es-EC" dirty="0"/>
          </a:p>
        </p:txBody>
      </p:sp>
    </p:spTree>
    <p:extLst>
      <p:ext uri="{BB962C8B-B14F-4D97-AF65-F5344CB8AC3E}">
        <p14:creationId xmlns:p14="http://schemas.microsoft.com/office/powerpoint/2010/main" val="37875731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C" dirty="0" smtClean="0"/>
              <a:t>LOS MEJORES SO</a:t>
            </a:r>
            <a:endParaRPr lang="es-EC" dirty="0"/>
          </a:p>
        </p:txBody>
      </p:sp>
      <p:sp>
        <p:nvSpPr>
          <p:cNvPr id="4" name="3 Marcador de texto"/>
          <p:cNvSpPr>
            <a:spLocks noGrp="1"/>
          </p:cNvSpPr>
          <p:nvPr>
            <p:ph type="body" idx="2"/>
          </p:nvPr>
        </p:nvSpPr>
        <p:spPr/>
        <p:txBody>
          <a:bodyPr/>
          <a:lstStyle/>
          <a:p>
            <a:r>
              <a:rPr lang="es-EC" dirty="0" smtClean="0"/>
              <a:t/>
            </a:r>
            <a:br>
              <a:rPr lang="es-EC" dirty="0" smtClean="0"/>
            </a:br>
            <a:r>
              <a:rPr lang="es-EC" sz="1600" b="1" u="sng" dirty="0" smtClean="0"/>
              <a:t>ARCHLINUX</a:t>
            </a:r>
          </a:p>
          <a:p>
            <a:endParaRPr lang="es-EC" sz="1600" dirty="0">
              <a:effectLst/>
            </a:endParaRPr>
          </a:p>
          <a:p>
            <a:pPr algn="just"/>
            <a:r>
              <a:rPr lang="es-EC" sz="1600" dirty="0" err="1" smtClean="0">
                <a:effectLst/>
              </a:rPr>
              <a:t>Archlinux</a:t>
            </a:r>
            <a:r>
              <a:rPr lang="es-EC" sz="1600" dirty="0" smtClean="0">
                <a:effectLst/>
              </a:rPr>
              <a:t> llega al puesto Nº 5 porque es un so de una ligera estructura base sin agregados innecesarios, modificaciones, o complicaciones, que permite a un usuario individual modelar el sistema de acuerdo a sus propias necesidades</a:t>
            </a:r>
            <a:endParaRPr lang="es-EC" sz="1600" dirty="0"/>
          </a:p>
        </p:txBody>
      </p:sp>
      <p:pic>
        <p:nvPicPr>
          <p:cNvPr id="5" name="4 Marcador de contenido"/>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75050" y="1282700"/>
            <a:ext cx="5111750" cy="3833812"/>
          </a:xfrm>
        </p:spPr>
      </p:pic>
    </p:spTree>
    <p:extLst>
      <p:ext uri="{BB962C8B-B14F-4D97-AF65-F5344CB8AC3E}">
        <p14:creationId xmlns:p14="http://schemas.microsoft.com/office/powerpoint/2010/main" val="23566419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C" dirty="0" smtClean="0"/>
              <a:t>LOS MEJORES SO</a:t>
            </a:r>
            <a:endParaRPr lang="es-EC" dirty="0"/>
          </a:p>
        </p:txBody>
      </p:sp>
      <p:sp>
        <p:nvSpPr>
          <p:cNvPr id="4" name="3 Marcador de texto"/>
          <p:cNvSpPr>
            <a:spLocks noGrp="1"/>
          </p:cNvSpPr>
          <p:nvPr>
            <p:ph type="body" idx="2"/>
          </p:nvPr>
        </p:nvSpPr>
        <p:spPr/>
        <p:txBody>
          <a:bodyPr>
            <a:normAutofit fontScale="92500"/>
          </a:bodyPr>
          <a:lstStyle/>
          <a:p>
            <a:pPr algn="just"/>
            <a:endParaRPr lang="es-EC" dirty="0" smtClean="0">
              <a:effectLst/>
            </a:endParaRPr>
          </a:p>
          <a:p>
            <a:pPr algn="just"/>
            <a:r>
              <a:rPr lang="es-EC" b="1" u="sng" dirty="0" smtClean="0"/>
              <a:t>WINDOWS VISTA SP1</a:t>
            </a:r>
            <a:endParaRPr lang="es-EC" b="1" u="sng" dirty="0"/>
          </a:p>
          <a:p>
            <a:pPr algn="just"/>
            <a:r>
              <a:rPr lang="es-EC" dirty="0" smtClean="0">
                <a:effectLst/>
              </a:rPr>
              <a:t>Windows Vista es un gran so aunque muchos no lo consideren ya que el error que cometió Microsoft fue el de la compatibilidad y el rendimiento ya que para el año en que salió Windows vista eran muy caras las pc que tenían capacidad para correr bien el so así el hecho de que muchas persona hayan migrado a Windows vista y vuelto a XP es por que sus pc no tenia la capacidad parar el uso de este SO y por eso recibió tan malas criticas, por eso yo nombro aquí el Windows vista </a:t>
            </a:r>
            <a:r>
              <a:rPr lang="es-EC" dirty="0" err="1" smtClean="0">
                <a:effectLst/>
              </a:rPr>
              <a:t>Service</a:t>
            </a:r>
            <a:r>
              <a:rPr lang="es-EC" dirty="0" smtClean="0">
                <a:effectLst/>
              </a:rPr>
              <a:t> pack 1 ya que es un so muy estable (para maquinas que tienen el rendimiento requeridos) y su tecnología y su interfaz han ello que este so se muy fácil su uso y su compatibilidad y por Windows vista sp1 llega al puesto Nº 6.</a:t>
            </a:r>
            <a:endParaRPr lang="es-EC" dirty="0"/>
          </a:p>
        </p:txBody>
      </p:sp>
      <p:pic>
        <p:nvPicPr>
          <p:cNvPr id="5" name="4 Marcador de contenido"/>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027805" y="1658842"/>
            <a:ext cx="4206240" cy="3081528"/>
          </a:xfrm>
        </p:spPr>
      </p:pic>
    </p:spTree>
    <p:extLst>
      <p:ext uri="{BB962C8B-B14F-4D97-AF65-F5344CB8AC3E}">
        <p14:creationId xmlns:p14="http://schemas.microsoft.com/office/powerpoint/2010/main" val="34887147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C" dirty="0" smtClean="0"/>
              <a:t>LOS MEJORES SO</a:t>
            </a:r>
            <a:endParaRPr lang="es-EC" dirty="0"/>
          </a:p>
        </p:txBody>
      </p:sp>
      <p:sp>
        <p:nvSpPr>
          <p:cNvPr id="4" name="3 Marcador de texto"/>
          <p:cNvSpPr>
            <a:spLocks noGrp="1"/>
          </p:cNvSpPr>
          <p:nvPr>
            <p:ph type="body" idx="2"/>
          </p:nvPr>
        </p:nvSpPr>
        <p:spPr/>
        <p:txBody>
          <a:bodyPr>
            <a:normAutofit/>
          </a:bodyPr>
          <a:lstStyle/>
          <a:p>
            <a:pPr algn="just"/>
            <a:r>
              <a:rPr lang="es-EC" sz="1600" b="1" u="sng" dirty="0" smtClean="0">
                <a:effectLst/>
              </a:rPr>
              <a:t>DEBIAN</a:t>
            </a:r>
          </a:p>
          <a:p>
            <a:pPr algn="just"/>
            <a:endParaRPr lang="es-EC" sz="1600" dirty="0"/>
          </a:p>
          <a:p>
            <a:pPr algn="just"/>
            <a:r>
              <a:rPr lang="es-EC" sz="1600" dirty="0" smtClean="0">
                <a:effectLst/>
              </a:rPr>
              <a:t>Debían copia el puesto Nº 7 de la lista porque ha sido un software que ha sido desarrollada por una gran comunidad de gente y se ha probado que tiene una muy excelente estabilidad y utilidad, además que ha sido la base de mas de 125 distribuciones lo que han hecho un so muy aclamado por las personas.</a:t>
            </a:r>
            <a:endParaRPr lang="es-EC" sz="1600" dirty="0"/>
          </a:p>
        </p:txBody>
      </p:sp>
      <p:pic>
        <p:nvPicPr>
          <p:cNvPr id="7" name="6 Marcador de contenido"/>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78375" y="2356644"/>
            <a:ext cx="2705100" cy="1685925"/>
          </a:xfrm>
        </p:spPr>
      </p:pic>
    </p:spTree>
    <p:extLst>
      <p:ext uri="{BB962C8B-B14F-4D97-AF65-F5344CB8AC3E}">
        <p14:creationId xmlns:p14="http://schemas.microsoft.com/office/powerpoint/2010/main" val="4288399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C" dirty="0" smtClean="0"/>
              <a:t>LOS MEJORES SO</a:t>
            </a:r>
            <a:endParaRPr lang="es-EC" dirty="0"/>
          </a:p>
        </p:txBody>
      </p:sp>
      <p:sp>
        <p:nvSpPr>
          <p:cNvPr id="4" name="3 Marcador de texto"/>
          <p:cNvSpPr>
            <a:spLocks noGrp="1"/>
          </p:cNvSpPr>
          <p:nvPr>
            <p:ph type="body" idx="2"/>
          </p:nvPr>
        </p:nvSpPr>
        <p:spPr/>
        <p:txBody>
          <a:bodyPr>
            <a:normAutofit/>
          </a:bodyPr>
          <a:lstStyle/>
          <a:p>
            <a:pPr algn="just"/>
            <a:r>
              <a:rPr lang="es-EC" sz="1600" b="1" u="sng" dirty="0" smtClean="0">
                <a:effectLst/>
              </a:rPr>
              <a:t>LINUX MINT</a:t>
            </a:r>
          </a:p>
          <a:p>
            <a:pPr algn="just"/>
            <a:endParaRPr lang="es-EC" sz="1600" dirty="0"/>
          </a:p>
          <a:p>
            <a:pPr algn="just"/>
            <a:r>
              <a:rPr lang="es-EC" sz="1600" dirty="0" smtClean="0">
                <a:effectLst/>
              </a:rPr>
              <a:t>Linux </a:t>
            </a:r>
            <a:r>
              <a:rPr lang="es-EC" sz="1600" dirty="0" err="1" smtClean="0">
                <a:effectLst/>
              </a:rPr>
              <a:t>Mint</a:t>
            </a:r>
            <a:r>
              <a:rPr lang="es-EC" sz="1600" dirty="0" smtClean="0">
                <a:effectLst/>
              </a:rPr>
              <a:t> ocupa el puesto Nº 8 de nuestra lista porque contiene un paquete de software que permiten al usuario promedio tener un uso mas fácil de este y lograr poder sacar el mayor provecho a nuestras maquinas.</a:t>
            </a:r>
            <a:endParaRPr lang="es-EC" sz="1600" dirty="0"/>
          </a:p>
        </p:txBody>
      </p:sp>
      <p:pic>
        <p:nvPicPr>
          <p:cNvPr id="5" name="4 Marcador de contenido"/>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75050" y="1275701"/>
            <a:ext cx="5111750" cy="3847811"/>
          </a:xfrm>
        </p:spPr>
      </p:pic>
    </p:spTree>
    <p:extLst>
      <p:ext uri="{BB962C8B-B14F-4D97-AF65-F5344CB8AC3E}">
        <p14:creationId xmlns:p14="http://schemas.microsoft.com/office/powerpoint/2010/main" val="40274545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C" dirty="0" smtClean="0"/>
              <a:t>LOS MEJORES SO</a:t>
            </a:r>
            <a:endParaRPr lang="es-EC" dirty="0"/>
          </a:p>
        </p:txBody>
      </p:sp>
      <p:sp>
        <p:nvSpPr>
          <p:cNvPr id="4" name="3 Marcador de texto"/>
          <p:cNvSpPr>
            <a:spLocks noGrp="1"/>
          </p:cNvSpPr>
          <p:nvPr>
            <p:ph type="body" idx="2"/>
          </p:nvPr>
        </p:nvSpPr>
        <p:spPr/>
        <p:txBody>
          <a:bodyPr>
            <a:normAutofit/>
          </a:bodyPr>
          <a:lstStyle/>
          <a:p>
            <a:pPr algn="just"/>
            <a:r>
              <a:rPr lang="es-EC" sz="1600" b="1" u="sng" dirty="0" smtClean="0">
                <a:effectLst/>
              </a:rPr>
              <a:t>CHROME OS</a:t>
            </a:r>
          </a:p>
          <a:p>
            <a:pPr algn="just"/>
            <a:endParaRPr lang="es-EC" sz="1600" dirty="0"/>
          </a:p>
          <a:p>
            <a:pPr algn="just"/>
            <a:r>
              <a:rPr lang="es-EC" sz="1600" dirty="0" smtClean="0">
                <a:effectLst/>
              </a:rPr>
              <a:t>Chrome OS obtiene el puesto Nº 10 por su velocidad, simplicidad y tecnología nos muestran lo que verdaderamente van a ser los SO, igual, para lo que esta hecho es una verdad, todo lo podemos tener almacenado en la internet ya que es eso lo que esta ocurriendo y para que desperdiciar dinero pagando en discos duros, si tan solo lo que necesitamos es una buena conexión a internet.</a:t>
            </a:r>
            <a:endParaRPr lang="es-EC" sz="1600" dirty="0"/>
          </a:p>
        </p:txBody>
      </p:sp>
      <p:pic>
        <p:nvPicPr>
          <p:cNvPr id="5" name="4 Marcador de contenido"/>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3575050" y="1761927"/>
            <a:ext cx="5111750" cy="2875359"/>
          </a:xfrm>
        </p:spPr>
      </p:pic>
    </p:spTree>
    <p:extLst>
      <p:ext uri="{BB962C8B-B14F-4D97-AF65-F5344CB8AC3E}">
        <p14:creationId xmlns:p14="http://schemas.microsoft.com/office/powerpoint/2010/main" val="3401482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C" dirty="0" smtClean="0"/>
              <a:t>LOS MEJORES SO</a:t>
            </a:r>
            <a:endParaRPr lang="es-EC" dirty="0"/>
          </a:p>
        </p:txBody>
      </p:sp>
      <p:sp>
        <p:nvSpPr>
          <p:cNvPr id="4" name="3 Marcador de texto"/>
          <p:cNvSpPr>
            <a:spLocks noGrp="1"/>
          </p:cNvSpPr>
          <p:nvPr>
            <p:ph type="body" idx="2"/>
          </p:nvPr>
        </p:nvSpPr>
        <p:spPr/>
        <p:txBody>
          <a:bodyPr>
            <a:normAutofit fontScale="85000" lnSpcReduction="20000"/>
          </a:bodyPr>
          <a:lstStyle/>
          <a:p>
            <a:pPr algn="just"/>
            <a:r>
              <a:rPr lang="es-EC" sz="1600" b="1" u="sng" dirty="0" smtClean="0"/>
              <a:t>Android 4.4.2 </a:t>
            </a:r>
            <a:r>
              <a:rPr lang="es-EC" sz="1600" b="1" u="sng" dirty="0" err="1" smtClean="0"/>
              <a:t>KitKat</a:t>
            </a:r>
            <a:endParaRPr lang="es-EC" sz="1600" b="1" u="sng" dirty="0" smtClean="0"/>
          </a:p>
          <a:p>
            <a:pPr algn="just"/>
            <a:r>
              <a:rPr lang="es-EC" sz="1600" dirty="0" smtClean="0"/>
              <a:t>Es posible que Android sea una de las mejores inversiones en la historia de Google. La interfaz visual mejoró para hacer frente al nuevo iOS 7 el pasado mes de octubre, pero son decenas de pequeñas mejoras las que han perfeccionado el operativo móvil. </a:t>
            </a:r>
          </a:p>
          <a:p>
            <a:pPr algn="just"/>
            <a:endParaRPr lang="es-EC" sz="1600" dirty="0" smtClean="0"/>
          </a:p>
          <a:p>
            <a:pPr algn="just"/>
            <a:r>
              <a:rPr lang="es-EC" sz="1600" dirty="0" smtClean="0"/>
              <a:t>El sistema NFC y la accesibilidad API han mejorado considerablemente. Sí, sabemos que </a:t>
            </a:r>
            <a:r>
              <a:rPr lang="es-EC" sz="1600" dirty="0" err="1" smtClean="0"/>
              <a:t>Kaspersky</a:t>
            </a:r>
            <a:r>
              <a:rPr lang="es-EC" sz="1600" dirty="0" smtClean="0"/>
              <a:t>, </a:t>
            </a:r>
            <a:r>
              <a:rPr lang="es-EC" sz="1600" dirty="0" err="1" smtClean="0"/>
              <a:t>MacAfee</a:t>
            </a:r>
            <a:r>
              <a:rPr lang="es-EC" sz="1600" dirty="0" smtClean="0"/>
              <a:t> y otras compañías de seguridad informática condenarían la selección de este OS, pues lo cierto es que sigue siendo el más vulnerable y atacado por hackers (y los pronósticos aseguran que las cifras crecerán aún más este 2014), pero su Talón de Aquiles sigue siendo también su mayor imán para nuevos usuarios: es un sistema totalmente Open </a:t>
            </a:r>
            <a:r>
              <a:rPr lang="es-EC" sz="1600" dirty="0" err="1" smtClean="0"/>
              <a:t>Source</a:t>
            </a:r>
            <a:r>
              <a:rPr lang="es-EC" sz="1600" dirty="0" smtClean="0"/>
              <a:t>.</a:t>
            </a:r>
          </a:p>
          <a:p>
            <a:endParaRPr lang="es-EC" dirty="0"/>
          </a:p>
        </p:txBody>
      </p:sp>
      <p:pic>
        <p:nvPicPr>
          <p:cNvPr id="5" name="4 Marcador de contenido"/>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75050" y="1470876"/>
            <a:ext cx="5111750" cy="3457461"/>
          </a:xfrm>
        </p:spPr>
      </p:pic>
    </p:spTree>
    <p:extLst>
      <p:ext uri="{BB962C8B-B14F-4D97-AF65-F5344CB8AC3E}">
        <p14:creationId xmlns:p14="http://schemas.microsoft.com/office/powerpoint/2010/main" val="668094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C" dirty="0" smtClean="0"/>
              <a:t>FUNCIONES</a:t>
            </a:r>
            <a:endParaRPr lang="es-EC" dirty="0"/>
          </a:p>
        </p:txBody>
      </p:sp>
      <p:sp>
        <p:nvSpPr>
          <p:cNvPr id="4" name="3 Marcador de texto"/>
          <p:cNvSpPr>
            <a:spLocks noGrp="1"/>
          </p:cNvSpPr>
          <p:nvPr>
            <p:ph type="body" idx="2"/>
          </p:nvPr>
        </p:nvSpPr>
        <p:spPr/>
        <p:txBody>
          <a:bodyPr/>
          <a:lstStyle/>
          <a:p>
            <a:pPr marL="285750" indent="-285750" algn="just">
              <a:buFont typeface="Arial" panose="020B0604020202020204" pitchFamily="34" charset="0"/>
              <a:buChar char="•"/>
            </a:pPr>
            <a:endParaRPr lang="es-EC" dirty="0" smtClean="0"/>
          </a:p>
          <a:p>
            <a:pPr marL="285750" indent="-285750" algn="just">
              <a:buFont typeface="Arial" panose="020B0604020202020204" pitchFamily="34" charset="0"/>
              <a:buChar char="•"/>
            </a:pPr>
            <a:r>
              <a:rPr lang="es-EC" dirty="0" smtClean="0"/>
              <a:t>El Sistema Operativo hace más eficaz el uso de una computadora.</a:t>
            </a:r>
          </a:p>
          <a:p>
            <a:pPr marL="285750" indent="-285750" algn="just">
              <a:buFont typeface="Arial" panose="020B0604020202020204" pitchFamily="34" charset="0"/>
              <a:buChar char="•"/>
            </a:pPr>
            <a:r>
              <a:rPr lang="es-EC" dirty="0" smtClean="0"/>
              <a:t>Hace que los recursos de una computadora se aprovechen lo mejor posible.</a:t>
            </a:r>
          </a:p>
          <a:p>
            <a:pPr marL="285750" indent="-285750" algn="just">
              <a:buFont typeface="Arial" panose="020B0604020202020204" pitchFamily="34" charset="0"/>
              <a:buChar char="•"/>
            </a:pPr>
            <a:r>
              <a:rPr lang="es-EC" dirty="0" smtClean="0"/>
              <a:t>Debe permitir el desarrollo para una prueba efectiva de nuevas funciones sin impedir el servicio.</a:t>
            </a:r>
          </a:p>
          <a:p>
            <a:pPr marL="285750" indent="-285750" algn="just">
              <a:buFont typeface="Arial" panose="020B0604020202020204" pitchFamily="34" charset="0"/>
              <a:buChar char="•"/>
            </a:pPr>
            <a:r>
              <a:rPr lang="es-EC" dirty="0" smtClean="0"/>
              <a:t>Se debe manejar bien los recursos de la computadora en cuanto al hardware, este determina cada proceso para compartir los recursos.</a:t>
            </a:r>
          </a:p>
          <a:p>
            <a:pPr marL="285750" indent="-285750" algn="just">
              <a:buFont typeface="Arial" panose="020B0604020202020204" pitchFamily="34" charset="0"/>
              <a:buChar char="•"/>
            </a:pPr>
            <a:r>
              <a:rPr lang="es-EC" dirty="0" smtClean="0"/>
              <a:t>Se debe encargar de comunicar a los dispositivos periféricos, cuando el usuario así lo requiera</a:t>
            </a:r>
          </a:p>
        </p:txBody>
      </p:sp>
      <p:pic>
        <p:nvPicPr>
          <p:cNvPr id="5" name="4 Marcador de contenido"/>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75050" y="1523104"/>
            <a:ext cx="5111750" cy="3353004"/>
          </a:xfrm>
        </p:spPr>
      </p:pic>
    </p:spTree>
    <p:extLst>
      <p:ext uri="{BB962C8B-B14F-4D97-AF65-F5344CB8AC3E}">
        <p14:creationId xmlns:p14="http://schemas.microsoft.com/office/powerpoint/2010/main" val="34876865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C" dirty="0" smtClean="0"/>
              <a:t>EVOLUCIÓN HISTÓRICA</a:t>
            </a:r>
            <a:endParaRPr lang="es-EC" dirty="0"/>
          </a:p>
        </p:txBody>
      </p:sp>
      <p:sp>
        <p:nvSpPr>
          <p:cNvPr id="4" name="3 Marcador de texto"/>
          <p:cNvSpPr>
            <a:spLocks noGrp="1"/>
          </p:cNvSpPr>
          <p:nvPr>
            <p:ph type="body" idx="2"/>
          </p:nvPr>
        </p:nvSpPr>
        <p:spPr/>
        <p:txBody>
          <a:bodyPr>
            <a:normAutofit fontScale="77500" lnSpcReduction="20000"/>
          </a:bodyPr>
          <a:lstStyle/>
          <a:p>
            <a:pPr algn="just"/>
            <a:r>
              <a:rPr lang="es-EC" dirty="0"/>
              <a:t>Los primeros sistemas (1945-1955) eran grandes máquinas operadas desde la consola maestra por los programadores. Durante la década siguiente (1955-1965) se llevaron a cabo avances en el hardware: lectoras de tarjetas, </a:t>
            </a:r>
            <a:r>
              <a:rPr lang="es-EC" dirty="0" smtClean="0"/>
              <a:t>impresoras, cintas </a:t>
            </a:r>
            <a:r>
              <a:rPr lang="es-EC" dirty="0"/>
              <a:t>magnéticas, entre otros. Esto a su vez provocó un avance en el software: compiladores, ensambladores, cargadores, manejadores de dispositivos, entre otros.</a:t>
            </a:r>
          </a:p>
          <a:p>
            <a:pPr algn="just"/>
            <a:r>
              <a:rPr lang="es-EC" dirty="0"/>
              <a:t/>
            </a:r>
            <a:br>
              <a:rPr lang="es-EC" dirty="0"/>
            </a:br>
            <a:endParaRPr lang="es-EC" dirty="0"/>
          </a:p>
          <a:p>
            <a:pPr algn="just"/>
            <a:r>
              <a:rPr lang="es-EC" dirty="0"/>
              <a:t>A finales de los años 1980, una computadora </a:t>
            </a:r>
            <a:r>
              <a:rPr lang="es-EC" dirty="0" err="1"/>
              <a:t>Commodore</a:t>
            </a:r>
            <a:r>
              <a:rPr lang="es-EC" dirty="0"/>
              <a:t> Amiga equipada con una aceleradora Video </a:t>
            </a:r>
            <a:r>
              <a:rPr lang="es-EC" dirty="0" err="1"/>
              <a:t>Toaster</a:t>
            </a:r>
            <a:r>
              <a:rPr lang="es-EC" dirty="0"/>
              <a:t> era capaz de producir efectos comparados a sistemas dedicados que costaban el triple. Un Video </a:t>
            </a:r>
            <a:r>
              <a:rPr lang="es-EC" dirty="0" err="1"/>
              <a:t>Toaster</a:t>
            </a:r>
            <a:r>
              <a:rPr lang="es-EC" dirty="0"/>
              <a:t> junto a </a:t>
            </a:r>
            <a:r>
              <a:rPr lang="es-EC" dirty="0" err="1"/>
              <a:t>Lightwave</a:t>
            </a:r>
            <a:r>
              <a:rPr lang="es-EC" dirty="0"/>
              <a:t> ayudó a producir muchos programas de televisión y películas, entre las que se incluyen </a:t>
            </a:r>
            <a:r>
              <a:rPr lang="es-EC" dirty="0" err="1"/>
              <a:t>Babylon</a:t>
            </a:r>
            <a:r>
              <a:rPr lang="es-EC" dirty="0"/>
              <a:t> 5.</a:t>
            </a:r>
          </a:p>
          <a:p>
            <a:pPr algn="just"/>
            <a:r>
              <a:rPr lang="es-EC" dirty="0"/>
              <a:t/>
            </a:r>
            <a:br>
              <a:rPr lang="es-EC" dirty="0"/>
            </a:br>
            <a:endParaRPr lang="es-EC" dirty="0"/>
          </a:p>
          <a:p>
            <a:pPr algn="just"/>
            <a:r>
              <a:rPr lang="es-EC" dirty="0"/>
              <a:t>Cabe destacar que los sistemas operativos no funcionan sólo en las computadoras. Por el contrario, este tipo de sistemas se encuentran en la mayoría de los dispositivos electrónicos que utilizan microprocesadores: el software de sistema posibilita que el aparato cumpla con sus funciones</a:t>
            </a:r>
            <a:r>
              <a:rPr lang="es-EC" dirty="0" smtClean="0"/>
              <a:t>.</a:t>
            </a:r>
            <a:endParaRPr lang="es-EC" dirty="0"/>
          </a:p>
        </p:txBody>
      </p:sp>
      <p:pic>
        <p:nvPicPr>
          <p:cNvPr id="3074" name="Picture 2"/>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10830" t="44239" r="64235" b="22876"/>
          <a:stretch/>
        </p:blipFill>
        <p:spPr bwMode="auto">
          <a:xfrm>
            <a:off x="4139952" y="1484784"/>
            <a:ext cx="4320480" cy="427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32992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C" dirty="0" smtClean="0"/>
              <a:t>CLASIFICACIÓN</a:t>
            </a:r>
            <a:endParaRPr lang="es-EC" dirty="0"/>
          </a:p>
        </p:txBody>
      </p: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4691" t="26629" r="34772" b="29529"/>
          <a:stretch/>
        </p:blipFill>
        <p:spPr bwMode="auto">
          <a:xfrm>
            <a:off x="361521" y="1556792"/>
            <a:ext cx="7738871" cy="5035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98922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C" dirty="0" smtClean="0"/>
              <a:t>ESTRUCTURA</a:t>
            </a:r>
            <a:endParaRPr lang="es-EC" dirty="0"/>
          </a:p>
        </p:txBody>
      </p:sp>
      <p:pic>
        <p:nvPicPr>
          <p:cNvPr id="614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1862" t="22805" r="5691" b="37401"/>
          <a:stretch/>
        </p:blipFill>
        <p:spPr bwMode="auto">
          <a:xfrm>
            <a:off x="1043608" y="1628800"/>
            <a:ext cx="7382483"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25341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C" dirty="0" smtClean="0"/>
              <a:t>OBJETIVO – CLASE I</a:t>
            </a:r>
            <a:endParaRPr lang="es-EC" dirty="0"/>
          </a:p>
        </p:txBody>
      </p:sp>
      <p:sp>
        <p:nvSpPr>
          <p:cNvPr id="3" name="2 Marcador de contenido"/>
          <p:cNvSpPr>
            <a:spLocks noGrp="1"/>
          </p:cNvSpPr>
          <p:nvPr>
            <p:ph idx="1"/>
          </p:nvPr>
        </p:nvSpPr>
        <p:spPr/>
        <p:txBody>
          <a:bodyPr/>
          <a:lstStyle/>
          <a:p>
            <a:pPr algn="just"/>
            <a:r>
              <a:rPr lang="es-EC" dirty="0" smtClean="0"/>
              <a:t>Aplicar los paradigmas de los sistemas operativos para el manejo de los recursos del sistema</a:t>
            </a:r>
          </a:p>
          <a:p>
            <a:pPr algn="just"/>
            <a:r>
              <a:rPr lang="es-EC" dirty="0" smtClean="0"/>
              <a:t>Identificar los componentes de los sistemas operativos sus funciones, características y objetivos.</a:t>
            </a:r>
            <a:endParaRPr lang="es-EC" dirty="0"/>
          </a:p>
        </p:txBody>
      </p:sp>
    </p:spTree>
    <p:extLst>
      <p:ext uri="{BB962C8B-B14F-4D97-AF65-F5344CB8AC3E}">
        <p14:creationId xmlns:p14="http://schemas.microsoft.com/office/powerpoint/2010/main" val="36831712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C" dirty="0" smtClean="0"/>
              <a:t>NÚCLEO</a:t>
            </a:r>
            <a:endParaRPr lang="es-EC" dirty="0"/>
          </a:p>
        </p:txBody>
      </p:sp>
      <p:pic>
        <p:nvPicPr>
          <p:cNvPr id="4098" name="Picture 2"/>
          <p:cNvPicPr>
            <a:picLocks noGrp="1" noChangeAspect="1" noChangeArrowheads="1"/>
          </p:cNvPicPr>
          <p:nvPr>
            <p:ph sz="quarter" idx="2"/>
          </p:nvPr>
        </p:nvPicPr>
        <p:blipFill rotWithShape="1">
          <a:blip r:embed="rId2">
            <a:extLst>
              <a:ext uri="{28A0092B-C50C-407E-A947-70E740481C1C}">
                <a14:useLocalDpi xmlns:a14="http://schemas.microsoft.com/office/drawing/2010/main" val="0"/>
              </a:ext>
            </a:extLst>
          </a:blip>
          <a:srcRect l="37265" t="22554" r="45932" b="55494"/>
          <a:stretch/>
        </p:blipFill>
        <p:spPr bwMode="auto">
          <a:xfrm>
            <a:off x="395536" y="2852936"/>
            <a:ext cx="4104456" cy="2963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Grp="1" noChangeAspect="1" noChangeArrowheads="1"/>
          </p:cNvPicPr>
          <p:nvPr>
            <p:ph sz="quarter" idx="4"/>
          </p:nvPr>
        </p:nvPicPr>
        <p:blipFill rotWithShape="1">
          <a:blip r:embed="rId2">
            <a:extLst>
              <a:ext uri="{28A0092B-C50C-407E-A947-70E740481C1C}">
                <a14:useLocalDpi xmlns:a14="http://schemas.microsoft.com/office/drawing/2010/main" val="0"/>
              </a:ext>
            </a:extLst>
          </a:blip>
          <a:srcRect l="54780" t="23037" r="26244" b="55873"/>
          <a:stretch/>
        </p:blipFill>
        <p:spPr bwMode="auto">
          <a:xfrm>
            <a:off x="4860032" y="1412776"/>
            <a:ext cx="4146568"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76819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7143" t="44539" r="25664" b="34033"/>
          <a:stretch/>
        </p:blipFill>
        <p:spPr bwMode="auto">
          <a:xfrm>
            <a:off x="467544" y="908720"/>
            <a:ext cx="8228449"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1656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C"/>
          </a:p>
        </p:txBody>
      </p:sp>
      <p:pic>
        <p:nvPicPr>
          <p:cNvPr id="51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6454" t="65660" r="24057" b="12557"/>
          <a:stretch/>
        </p:blipFill>
        <p:spPr bwMode="auto">
          <a:xfrm>
            <a:off x="323527" y="1916832"/>
            <a:ext cx="8733275" cy="3613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1573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9173" t="15742" r="38305" b="37473"/>
          <a:stretch/>
        </p:blipFill>
        <p:spPr bwMode="auto">
          <a:xfrm>
            <a:off x="1050007" y="548680"/>
            <a:ext cx="6906369" cy="5766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6000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9325" t="37810" r="45807" b="24526"/>
          <a:stretch/>
        </p:blipFill>
        <p:spPr bwMode="auto">
          <a:xfrm>
            <a:off x="683568" y="404664"/>
            <a:ext cx="7383539" cy="5981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3574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C" dirty="0" smtClean="0"/>
              <a:t>EJERCICIO</a:t>
            </a:r>
            <a:endParaRPr lang="es-EC" dirty="0"/>
          </a:p>
        </p:txBody>
      </p:sp>
      <p:sp>
        <p:nvSpPr>
          <p:cNvPr id="3" name="2 Marcador de contenido"/>
          <p:cNvSpPr>
            <a:spLocks noGrp="1"/>
          </p:cNvSpPr>
          <p:nvPr>
            <p:ph idx="1"/>
          </p:nvPr>
        </p:nvSpPr>
        <p:spPr/>
        <p:txBody>
          <a:bodyPr>
            <a:normAutofit fontScale="85000" lnSpcReduction="10000"/>
          </a:bodyPr>
          <a:lstStyle/>
          <a:p>
            <a:r>
              <a:rPr lang="es-EC" dirty="0"/>
              <a:t>Somos hermanos, explica el mayor, llamado Mustafá, y a la muerte de nuestro padre hemos recibido como herencia estos 35 camellos. Según su voluntad para mí, que soy el mayor, serán la mitad de ellos, para </a:t>
            </a:r>
            <a:r>
              <a:rPr lang="es-EC" dirty="0" err="1"/>
              <a:t>Hamet</a:t>
            </a:r>
            <a:r>
              <a:rPr lang="es-EC" dirty="0"/>
              <a:t>, el hermano mediano serán la tercera parte y a </a:t>
            </a:r>
            <a:r>
              <a:rPr lang="es-EC" dirty="0" err="1"/>
              <a:t>Harim</a:t>
            </a:r>
            <a:r>
              <a:rPr lang="es-EC" dirty="0"/>
              <a:t>, el más joven, le corresponde la novena parte. Los tres aceptamos la voluntad de nuestro padre, pero no sabemos como efectuar la partición y no nos ponemos de acuerdo en el reparto. Ni la mitad de 35, ni la tercera parte ni la novena parte arrojan repartos exactos. A mí me corresponden más de 17, pero menos de 18. A </a:t>
            </a:r>
            <a:r>
              <a:rPr lang="es-EC" dirty="0" err="1"/>
              <a:t>Hamen</a:t>
            </a:r>
            <a:r>
              <a:rPr lang="es-EC" dirty="0"/>
              <a:t> más de 11 pero menos de 12 y a </a:t>
            </a:r>
            <a:r>
              <a:rPr lang="es-EC" dirty="0" err="1"/>
              <a:t>Harim</a:t>
            </a:r>
            <a:r>
              <a:rPr lang="es-EC" dirty="0"/>
              <a:t> más de 3 pero menos de 4, así que ¿cómo podemos hacer la partición?</a:t>
            </a:r>
          </a:p>
        </p:txBody>
      </p:sp>
    </p:spTree>
    <p:extLst>
      <p:ext uri="{BB962C8B-B14F-4D97-AF65-F5344CB8AC3E}">
        <p14:creationId xmlns:p14="http://schemas.microsoft.com/office/powerpoint/2010/main" val="2780286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11560" y="2996952"/>
            <a:ext cx="8229600" cy="1143000"/>
          </a:xfrm>
        </p:spPr>
        <p:txBody>
          <a:bodyPr/>
          <a:lstStyle/>
          <a:p>
            <a:r>
              <a:rPr lang="es-EC" dirty="0" smtClean="0"/>
              <a:t>PRACTICA # 1</a:t>
            </a:r>
            <a:endParaRPr lang="es-EC" dirty="0"/>
          </a:p>
        </p:txBody>
      </p:sp>
    </p:spTree>
    <p:extLst>
      <p:ext uri="{BB962C8B-B14F-4D97-AF65-F5344CB8AC3E}">
        <p14:creationId xmlns:p14="http://schemas.microsoft.com/office/powerpoint/2010/main" val="1783331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ctrTitle"/>
          </p:nvPr>
        </p:nvSpPr>
        <p:spPr>
          <a:xfrm>
            <a:off x="539552" y="3140968"/>
            <a:ext cx="8229600" cy="1828800"/>
          </a:xfrm>
        </p:spPr>
        <p:txBody>
          <a:bodyPr>
            <a:normAutofit fontScale="90000"/>
          </a:bodyPr>
          <a:lstStyle/>
          <a:p>
            <a:r>
              <a:rPr lang="es-EC" dirty="0"/>
              <a:t>“SOLO VENCIÉNDOTE VENCERÁS”</a:t>
            </a:r>
            <a:br>
              <a:rPr lang="es-EC" dirty="0"/>
            </a:br>
            <a:endParaRPr lang="es-EC" dirty="0"/>
          </a:p>
        </p:txBody>
      </p:sp>
    </p:spTree>
    <p:extLst>
      <p:ext uri="{BB962C8B-B14F-4D97-AF65-F5344CB8AC3E}">
        <p14:creationId xmlns:p14="http://schemas.microsoft.com/office/powerpoint/2010/main" val="2474236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C" dirty="0" smtClean="0"/>
              <a:t>INTRODUCCIÓN A LOS SISTEMAS OPERATIVOS</a:t>
            </a:r>
            <a:endParaRPr lang="es-EC" dirty="0"/>
          </a:p>
        </p:txBody>
      </p:sp>
      <p:sp>
        <p:nvSpPr>
          <p:cNvPr id="3" name="2 Marcador de contenido"/>
          <p:cNvSpPr>
            <a:spLocks noGrp="1"/>
          </p:cNvSpPr>
          <p:nvPr>
            <p:ph idx="1"/>
          </p:nvPr>
        </p:nvSpPr>
        <p:spPr/>
        <p:txBody>
          <a:bodyPr/>
          <a:lstStyle/>
          <a:p>
            <a:r>
              <a:rPr lang="es-EC" dirty="0" smtClean="0"/>
              <a:t>Definición y Concepto</a:t>
            </a:r>
          </a:p>
          <a:p>
            <a:r>
              <a:rPr lang="es-EC" dirty="0" smtClean="0"/>
              <a:t>Funciones</a:t>
            </a:r>
          </a:p>
          <a:p>
            <a:r>
              <a:rPr lang="es-EC" dirty="0" smtClean="0"/>
              <a:t>Evolución históricas</a:t>
            </a:r>
          </a:p>
          <a:p>
            <a:r>
              <a:rPr lang="es-EC" dirty="0" smtClean="0"/>
              <a:t>Clasificación </a:t>
            </a:r>
          </a:p>
          <a:p>
            <a:r>
              <a:rPr lang="es-EC" dirty="0" smtClean="0"/>
              <a:t>Estructura</a:t>
            </a:r>
          </a:p>
          <a:p>
            <a:r>
              <a:rPr lang="es-EC" dirty="0" smtClean="0"/>
              <a:t>Núcleo</a:t>
            </a:r>
          </a:p>
          <a:p>
            <a:endParaRPr lang="es-EC" dirty="0"/>
          </a:p>
        </p:txBody>
      </p:sp>
    </p:spTree>
    <p:extLst>
      <p:ext uri="{BB962C8B-B14F-4D97-AF65-F5344CB8AC3E}">
        <p14:creationId xmlns:p14="http://schemas.microsoft.com/office/powerpoint/2010/main" val="1172292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C" dirty="0" smtClean="0"/>
              <a:t>DEFINICION Y CONCEPTO</a:t>
            </a:r>
            <a:endParaRPr lang="es-EC" dirty="0"/>
          </a:p>
        </p:txBody>
      </p:sp>
      <p:sp>
        <p:nvSpPr>
          <p:cNvPr id="5" name="4 Marcador de texto"/>
          <p:cNvSpPr>
            <a:spLocks noGrp="1"/>
          </p:cNvSpPr>
          <p:nvPr>
            <p:ph type="body" idx="2"/>
          </p:nvPr>
        </p:nvSpPr>
        <p:spPr/>
        <p:txBody>
          <a:bodyPr>
            <a:normAutofit/>
          </a:bodyPr>
          <a:lstStyle/>
          <a:p>
            <a:pPr algn="just"/>
            <a:r>
              <a:rPr lang="es-EC" sz="2000" dirty="0" smtClean="0"/>
              <a:t>Un sistema operativo es una interfaz de comunicación entre el usuario y la computadora, y la precisión y practicidad de uso del grupo de programas que lo integra, es clave para que el humano tenga una “relación” más productiva con su dispositivo</a:t>
            </a:r>
          </a:p>
          <a:p>
            <a:pPr algn="just"/>
            <a:endParaRPr lang="es-EC" dirty="0"/>
          </a:p>
        </p:txBody>
      </p:sp>
      <p:pic>
        <p:nvPicPr>
          <p:cNvPr id="16" name="15 Marcador de contenido"/>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635896" y="2060848"/>
            <a:ext cx="5264584" cy="3384376"/>
          </a:xfrm>
        </p:spPr>
      </p:pic>
    </p:spTree>
    <p:extLst>
      <p:ext uri="{BB962C8B-B14F-4D97-AF65-F5344CB8AC3E}">
        <p14:creationId xmlns:p14="http://schemas.microsoft.com/office/powerpoint/2010/main" val="26225707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C" dirty="0" smtClean="0"/>
              <a:t>DEFINICION Y CONCEPTOS</a:t>
            </a:r>
            <a:endParaRPr lang="es-EC" dirty="0"/>
          </a:p>
        </p:txBody>
      </p:sp>
      <p:sp>
        <p:nvSpPr>
          <p:cNvPr id="4" name="3 Marcador de texto"/>
          <p:cNvSpPr>
            <a:spLocks noGrp="1"/>
          </p:cNvSpPr>
          <p:nvPr>
            <p:ph type="body" idx="2"/>
          </p:nvPr>
        </p:nvSpPr>
        <p:spPr/>
        <p:txBody>
          <a:bodyPr>
            <a:normAutofit fontScale="92500" lnSpcReduction="10000"/>
          </a:bodyPr>
          <a:lstStyle/>
          <a:p>
            <a:pPr algn="just"/>
            <a:r>
              <a:rPr lang="es-EC" sz="1600" dirty="0" smtClean="0"/>
              <a:t>Un Sistema Operativo es una parte importante de cualquier sistema de computación. Un sistema de computación puede dividirse en cuatro componentes: el hardware, el Sistema Operativo, los programas de aplicación y los usuarios. El hardware (Unidad Central de Procesamiento (CPU), memoria y dispositivos de entrada/salida (E/S)) proporciona los recursos de computación básicos. Los programas de aplicación (compiladores, sistemas de bases de datos, juegos de vídeo y programas para negocios) definen la forma en que estos recursos se emplean para resolver los problemas de computación de los usuarios.</a:t>
            </a:r>
            <a:endParaRPr lang="es-EC" sz="1600" dirty="0"/>
          </a:p>
        </p:txBody>
      </p:sp>
      <p:pic>
        <p:nvPicPr>
          <p:cNvPr id="5" name="4 Marcador de contenido"/>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06937" y="2008981"/>
            <a:ext cx="2847975" cy="2381250"/>
          </a:xfrm>
        </p:spPr>
      </p:pic>
    </p:spTree>
    <p:extLst>
      <p:ext uri="{BB962C8B-B14F-4D97-AF65-F5344CB8AC3E}">
        <p14:creationId xmlns:p14="http://schemas.microsoft.com/office/powerpoint/2010/main" val="4103621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C" dirty="0" smtClean="0"/>
              <a:t>LOS MEJORES SO</a:t>
            </a:r>
            <a:endParaRPr lang="es-EC" dirty="0"/>
          </a:p>
        </p:txBody>
      </p:sp>
      <p:sp>
        <p:nvSpPr>
          <p:cNvPr id="4" name="3 Marcador de texto"/>
          <p:cNvSpPr>
            <a:spLocks noGrp="1"/>
          </p:cNvSpPr>
          <p:nvPr>
            <p:ph type="body" idx="2"/>
          </p:nvPr>
        </p:nvSpPr>
        <p:spPr/>
        <p:txBody>
          <a:bodyPr/>
          <a:lstStyle/>
          <a:p>
            <a:r>
              <a:rPr lang="en-US" sz="1600" b="1" u="sng" dirty="0"/>
              <a:t>MAC OS X SNOW LEOPARD</a:t>
            </a:r>
            <a:r>
              <a:rPr lang="en-US" dirty="0" smtClean="0"/>
              <a:t/>
            </a:r>
            <a:br>
              <a:rPr lang="en-US" dirty="0" smtClean="0"/>
            </a:br>
            <a:endParaRPr lang="es-EC" dirty="0"/>
          </a:p>
          <a:p>
            <a:pPr algn="just"/>
            <a:r>
              <a:rPr lang="es-EC" sz="1600" dirty="0" smtClean="0">
                <a:effectLst/>
              </a:rPr>
              <a:t>Mac os X se ha convertido en el puesto Nº 1 por que es el SO más estable, fácil de usar, y muy rápido todo esto gracias a la combinación hardware-software, y que para los que lo han usado en pc se han dado cuenta de que es un SO muy intuitivo y con los mejores programas para uso diario.</a:t>
            </a:r>
            <a:endParaRPr lang="es-EC" sz="1600" dirty="0" smtClean="0"/>
          </a:p>
          <a:p>
            <a:endParaRPr lang="es-EC" dirty="0"/>
          </a:p>
        </p:txBody>
      </p:sp>
      <p:pic>
        <p:nvPicPr>
          <p:cNvPr id="5" name="4 Marcador de contenido"/>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3575050" y="1602185"/>
            <a:ext cx="5111750" cy="3194843"/>
          </a:xfrm>
        </p:spPr>
      </p:pic>
    </p:spTree>
    <p:extLst>
      <p:ext uri="{BB962C8B-B14F-4D97-AF65-F5344CB8AC3E}">
        <p14:creationId xmlns:p14="http://schemas.microsoft.com/office/powerpoint/2010/main" val="29077656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C" dirty="0" smtClean="0"/>
              <a:t>LOS MEJORES SO</a:t>
            </a:r>
            <a:endParaRPr lang="es-EC" dirty="0"/>
          </a:p>
        </p:txBody>
      </p:sp>
      <p:sp>
        <p:nvSpPr>
          <p:cNvPr id="4" name="3 Marcador de texto"/>
          <p:cNvSpPr>
            <a:spLocks noGrp="1"/>
          </p:cNvSpPr>
          <p:nvPr>
            <p:ph type="body" idx="2"/>
          </p:nvPr>
        </p:nvSpPr>
        <p:spPr/>
        <p:txBody>
          <a:bodyPr>
            <a:normAutofit/>
          </a:bodyPr>
          <a:lstStyle/>
          <a:p>
            <a:pPr algn="just"/>
            <a:r>
              <a:rPr lang="es-EC" sz="1600" b="1" u="sng" dirty="0" smtClean="0">
                <a:effectLst/>
              </a:rPr>
              <a:t>WINDOWS 7</a:t>
            </a:r>
          </a:p>
          <a:p>
            <a:pPr algn="just"/>
            <a:endParaRPr lang="es-EC" sz="1600" dirty="0"/>
          </a:p>
          <a:p>
            <a:pPr algn="just"/>
            <a:r>
              <a:rPr lang="es-EC" sz="1600" dirty="0" smtClean="0">
                <a:effectLst/>
              </a:rPr>
              <a:t>Windows 7 se ha convertido en el so mas rápido, eficaz y estable de todos los Windows, ya que con su interfaz Aero ha hecho que las tareas sean mas fáciles de hacer y mas rápidas, Y no solo eso si no que también ha mejorado su inicio haciéndole mas rápido logrando llegar al puesto Nº 2</a:t>
            </a:r>
            <a:endParaRPr lang="es-EC" sz="1600" dirty="0"/>
          </a:p>
        </p:txBody>
      </p:sp>
      <p:pic>
        <p:nvPicPr>
          <p:cNvPr id="5" name="4 Marcador de contenido"/>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91242" y="659924"/>
            <a:ext cx="5079365" cy="5079365"/>
          </a:xfrm>
        </p:spPr>
      </p:pic>
    </p:spTree>
    <p:extLst>
      <p:ext uri="{BB962C8B-B14F-4D97-AF65-F5344CB8AC3E}">
        <p14:creationId xmlns:p14="http://schemas.microsoft.com/office/powerpoint/2010/main" val="34204167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C" dirty="0" smtClean="0"/>
              <a:t>LOS MEJORES SO</a:t>
            </a:r>
            <a:endParaRPr lang="es-EC" dirty="0"/>
          </a:p>
        </p:txBody>
      </p:sp>
      <p:sp>
        <p:nvSpPr>
          <p:cNvPr id="4" name="3 Marcador de texto"/>
          <p:cNvSpPr>
            <a:spLocks noGrp="1"/>
          </p:cNvSpPr>
          <p:nvPr>
            <p:ph type="body" idx="2"/>
          </p:nvPr>
        </p:nvSpPr>
        <p:spPr/>
        <p:txBody>
          <a:bodyPr/>
          <a:lstStyle/>
          <a:p>
            <a:pPr algn="just"/>
            <a:r>
              <a:rPr lang="es-EC" dirty="0" smtClean="0"/>
              <a:t/>
            </a:r>
            <a:br>
              <a:rPr lang="es-EC" dirty="0" smtClean="0"/>
            </a:br>
            <a:r>
              <a:rPr lang="es-EC" b="1" u="sng" dirty="0" smtClean="0"/>
              <a:t>UBUNTU</a:t>
            </a:r>
          </a:p>
          <a:p>
            <a:pPr algn="just"/>
            <a:endParaRPr lang="es-EC" dirty="0">
              <a:effectLst/>
            </a:endParaRPr>
          </a:p>
          <a:p>
            <a:pPr algn="just"/>
            <a:r>
              <a:rPr lang="es-EC" dirty="0" smtClean="0">
                <a:effectLst/>
              </a:rPr>
              <a:t>Ubuntu ocupa el puesto Nº 3 de nuestra lista porque es uno se los SOS más estables existentes y no solo eso si no su gestor de instalación (Symantec) ha hecho que instalar un programa sea tan o incluso mas fácil que en Windows, además de ser un so muy rápido.</a:t>
            </a:r>
            <a:endParaRPr lang="es-EC" dirty="0"/>
          </a:p>
        </p:txBody>
      </p:sp>
      <p:pic>
        <p:nvPicPr>
          <p:cNvPr id="5" name="4 Marcador de contenido"/>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75050" y="1470876"/>
            <a:ext cx="5111750" cy="3457461"/>
          </a:xfrm>
        </p:spPr>
      </p:pic>
    </p:spTree>
    <p:extLst>
      <p:ext uri="{BB962C8B-B14F-4D97-AF65-F5344CB8AC3E}">
        <p14:creationId xmlns:p14="http://schemas.microsoft.com/office/powerpoint/2010/main" val="18551556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C" dirty="0" smtClean="0"/>
              <a:t>LOS MEJORES SO</a:t>
            </a:r>
            <a:endParaRPr lang="es-EC" dirty="0"/>
          </a:p>
        </p:txBody>
      </p:sp>
      <p:sp>
        <p:nvSpPr>
          <p:cNvPr id="4" name="3 Marcador de texto"/>
          <p:cNvSpPr>
            <a:spLocks noGrp="1"/>
          </p:cNvSpPr>
          <p:nvPr>
            <p:ph type="body" idx="2"/>
          </p:nvPr>
        </p:nvSpPr>
        <p:spPr/>
        <p:txBody>
          <a:bodyPr/>
          <a:lstStyle/>
          <a:p>
            <a:r>
              <a:rPr lang="es-EC" sz="1600" b="1" u="sng" dirty="0" smtClean="0"/>
              <a:t>OPENSUS</a:t>
            </a:r>
            <a:endParaRPr lang="es-EC" dirty="0" smtClean="0"/>
          </a:p>
          <a:p>
            <a:endParaRPr lang="es-EC" dirty="0"/>
          </a:p>
          <a:p>
            <a:pPr algn="just"/>
            <a:r>
              <a:rPr lang="es-EC" sz="1600" dirty="0" err="1" smtClean="0"/>
              <a:t>OpenSUSE</a:t>
            </a:r>
            <a:r>
              <a:rPr lang="es-EC" sz="1600" dirty="0" smtClean="0"/>
              <a:t> incluye todo aquello que ha hecho tan grande a SUSE durante años, como su gestor de sistema </a:t>
            </a:r>
            <a:r>
              <a:rPr lang="es-EC" sz="1600" dirty="0" err="1" smtClean="0"/>
              <a:t>YaST</a:t>
            </a:r>
            <a:r>
              <a:rPr lang="es-EC" sz="1600" dirty="0" smtClean="0"/>
              <a:t>, desde el que controlar hardware, preferencias del sistema y qué programas queremos tener, y el instalador gráfico YaST2, uno de los más sencillos y automatizados. lo que lo ha convertido en el so Nº 4</a:t>
            </a:r>
            <a:endParaRPr lang="es-EC" sz="1600" dirty="0"/>
          </a:p>
        </p:txBody>
      </p:sp>
      <p:pic>
        <p:nvPicPr>
          <p:cNvPr id="5" name="4 Marcador de contenido"/>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75050" y="1286679"/>
            <a:ext cx="5111750" cy="3825855"/>
          </a:xfrm>
        </p:spPr>
      </p:pic>
    </p:spTree>
    <p:extLst>
      <p:ext uri="{BB962C8B-B14F-4D97-AF65-F5344CB8AC3E}">
        <p14:creationId xmlns:p14="http://schemas.microsoft.com/office/powerpoint/2010/main" val="240860989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értice">
  <a:themeElements>
    <a:clrScheme name="Vértice">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Vértice">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Vértice">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158</TotalTime>
  <Words>1145</Words>
  <Application>Microsoft Office PowerPoint</Application>
  <PresentationFormat>Presentación en pantalla (4:3)</PresentationFormat>
  <Paragraphs>78</Paragraphs>
  <Slides>27</Slides>
  <Notes>0</Notes>
  <HiddenSlides>0</HiddenSlides>
  <MMClips>0</MMClips>
  <ScaleCrop>false</ScaleCrop>
  <HeadingPairs>
    <vt:vector size="4" baseType="variant">
      <vt:variant>
        <vt:lpstr>Tema</vt:lpstr>
      </vt:variant>
      <vt:variant>
        <vt:i4>1</vt:i4>
      </vt:variant>
      <vt:variant>
        <vt:lpstr>Títulos de diapositiva</vt:lpstr>
      </vt:variant>
      <vt:variant>
        <vt:i4>27</vt:i4>
      </vt:variant>
    </vt:vector>
  </HeadingPairs>
  <TitlesOfParts>
    <vt:vector size="28" baseType="lpstr">
      <vt:lpstr>Vértice</vt:lpstr>
      <vt:lpstr>SISTEMAS OPERATIVOS I</vt:lpstr>
      <vt:lpstr>OBJETIVO – CLASE I</vt:lpstr>
      <vt:lpstr>INTRODUCCIÓN A LOS SISTEMAS OPERATIVOS</vt:lpstr>
      <vt:lpstr>DEFINICION Y CONCEPTO</vt:lpstr>
      <vt:lpstr>DEFINICION Y CONCEPTOS</vt:lpstr>
      <vt:lpstr>LOS MEJORES SO</vt:lpstr>
      <vt:lpstr>LOS MEJORES SO</vt:lpstr>
      <vt:lpstr>LOS MEJORES SO</vt:lpstr>
      <vt:lpstr>LOS MEJORES SO</vt:lpstr>
      <vt:lpstr>LOS MEJORES SO</vt:lpstr>
      <vt:lpstr>LOS MEJORES SO</vt:lpstr>
      <vt:lpstr>LOS MEJORES SO</vt:lpstr>
      <vt:lpstr>LOS MEJORES SO</vt:lpstr>
      <vt:lpstr>LOS MEJORES SO</vt:lpstr>
      <vt:lpstr>LOS MEJORES SO</vt:lpstr>
      <vt:lpstr>FUNCIONES</vt:lpstr>
      <vt:lpstr>EVOLUCIÓN HISTÓRICA</vt:lpstr>
      <vt:lpstr>CLASIFICACIÓN</vt:lpstr>
      <vt:lpstr>ESTRUCTURA</vt:lpstr>
      <vt:lpstr>NÚCLEO</vt:lpstr>
      <vt:lpstr>Presentación de PowerPoint</vt:lpstr>
      <vt:lpstr>Presentación de PowerPoint</vt:lpstr>
      <vt:lpstr>Presentación de PowerPoint</vt:lpstr>
      <vt:lpstr>Presentación de PowerPoint</vt:lpstr>
      <vt:lpstr>EJERCICIO</vt:lpstr>
      <vt:lpstr>PRACTICA # 1</vt:lpstr>
      <vt:lpstr>“SOLO VENCIÉNDOTE VENCERÁS”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OPERATIVOS I</dc:title>
  <dc:creator>JUAN DAVID</dc:creator>
  <cp:lastModifiedBy>JUAN DAVID</cp:lastModifiedBy>
  <cp:revision>27</cp:revision>
  <dcterms:created xsi:type="dcterms:W3CDTF">2016-04-28T02:08:19Z</dcterms:created>
  <dcterms:modified xsi:type="dcterms:W3CDTF">2016-04-28T05:14:26Z</dcterms:modified>
</cp:coreProperties>
</file>